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5"/>
  </p:handoutMasterIdLst>
  <p:sldIdLst>
    <p:sldId id="260" r:id="rId2"/>
    <p:sldId id="257" r:id="rId3"/>
    <p:sldId id="262" r:id="rId4"/>
  </p:sldIdLst>
  <p:sldSz cx="6858000" cy="9906000" type="A4"/>
  <p:notesSz cx="6797675" cy="992505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FF00"/>
    <a:srgbClr val="1838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2130" y="4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797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546EE819-A9DC-42FA-B998-53945E7F3AB6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5659" cy="497976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7076"/>
            <a:ext cx="2945659" cy="497976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B2019B57-B172-41C7-9C66-117BFE8A76C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4875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8" indent="0" algn="ctr">
              <a:buNone/>
              <a:defRPr sz="1500"/>
            </a:lvl2pPr>
            <a:lvl3pPr marL="685796" indent="0" algn="ctr">
              <a:buNone/>
              <a:defRPr sz="1350"/>
            </a:lvl3pPr>
            <a:lvl4pPr marL="1028694" indent="0" algn="ctr">
              <a:buNone/>
              <a:defRPr sz="1200"/>
            </a:lvl4pPr>
            <a:lvl5pPr marL="1371592" indent="0" algn="ctr">
              <a:buNone/>
              <a:defRPr sz="1200"/>
            </a:lvl5pPr>
            <a:lvl6pPr marL="1714490" indent="0" algn="ctr">
              <a:buNone/>
              <a:defRPr sz="1200"/>
            </a:lvl6pPr>
            <a:lvl7pPr marL="2057388" indent="0" algn="ctr">
              <a:buNone/>
              <a:defRPr sz="1200"/>
            </a:lvl7pPr>
            <a:lvl8pPr marL="2400286" indent="0" algn="ctr">
              <a:buNone/>
              <a:defRPr sz="1200"/>
            </a:lvl8pPr>
            <a:lvl9pPr marL="274318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469625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629226"/>
            <a:ext cx="5915025" cy="216693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9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9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9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3" y="527406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8" indent="0">
              <a:buNone/>
              <a:defRPr sz="1500" b="1"/>
            </a:lvl2pPr>
            <a:lvl3pPr marL="685796" indent="0">
              <a:buNone/>
              <a:defRPr sz="1350" b="1"/>
            </a:lvl3pPr>
            <a:lvl4pPr marL="1028694" indent="0">
              <a:buNone/>
              <a:defRPr sz="1200" b="1"/>
            </a:lvl4pPr>
            <a:lvl5pPr marL="1371592" indent="0">
              <a:buNone/>
              <a:defRPr sz="1200" b="1"/>
            </a:lvl5pPr>
            <a:lvl6pPr marL="1714490" indent="0">
              <a:buNone/>
              <a:defRPr sz="1200" b="1"/>
            </a:lvl6pPr>
            <a:lvl7pPr marL="2057388" indent="0">
              <a:buNone/>
              <a:defRPr sz="1200" b="1"/>
            </a:lvl7pPr>
            <a:lvl8pPr marL="2400286" indent="0">
              <a:buNone/>
              <a:defRPr sz="1200" b="1"/>
            </a:lvl8pPr>
            <a:lvl9pPr marL="274318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3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8" indent="0">
              <a:buNone/>
              <a:defRPr sz="1500" b="1"/>
            </a:lvl2pPr>
            <a:lvl3pPr marL="685796" indent="0">
              <a:buNone/>
              <a:defRPr sz="1350" b="1"/>
            </a:lvl3pPr>
            <a:lvl4pPr marL="1028694" indent="0">
              <a:buNone/>
              <a:defRPr sz="1200" b="1"/>
            </a:lvl4pPr>
            <a:lvl5pPr marL="1371592" indent="0">
              <a:buNone/>
              <a:defRPr sz="1200" b="1"/>
            </a:lvl5pPr>
            <a:lvl6pPr marL="1714490" indent="0">
              <a:buNone/>
              <a:defRPr sz="1200" b="1"/>
            </a:lvl6pPr>
            <a:lvl7pPr marL="2057388" indent="0">
              <a:buNone/>
              <a:defRPr sz="1200" b="1"/>
            </a:lvl7pPr>
            <a:lvl8pPr marL="2400286" indent="0">
              <a:buNone/>
              <a:defRPr sz="1200" b="1"/>
            </a:lvl8pPr>
            <a:lvl9pPr marL="274318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3618443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5" y="1426284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98" indent="0">
              <a:buNone/>
              <a:defRPr sz="1050"/>
            </a:lvl2pPr>
            <a:lvl3pPr marL="685796" indent="0">
              <a:buNone/>
              <a:defRPr sz="900"/>
            </a:lvl3pPr>
            <a:lvl4pPr marL="1028694" indent="0">
              <a:buNone/>
              <a:defRPr sz="750"/>
            </a:lvl4pPr>
            <a:lvl5pPr marL="1371592" indent="0">
              <a:buNone/>
              <a:defRPr sz="750"/>
            </a:lvl5pPr>
            <a:lvl6pPr marL="1714490" indent="0">
              <a:buNone/>
              <a:defRPr sz="750"/>
            </a:lvl6pPr>
            <a:lvl7pPr marL="2057388" indent="0">
              <a:buNone/>
              <a:defRPr sz="750"/>
            </a:lvl7pPr>
            <a:lvl8pPr marL="2400286" indent="0">
              <a:buNone/>
              <a:defRPr sz="750"/>
            </a:lvl8pPr>
            <a:lvl9pPr marL="274318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5" y="1426284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8" indent="0">
              <a:buNone/>
              <a:defRPr sz="2101"/>
            </a:lvl2pPr>
            <a:lvl3pPr marL="685796" indent="0">
              <a:buNone/>
              <a:defRPr sz="1800"/>
            </a:lvl3pPr>
            <a:lvl4pPr marL="1028694" indent="0">
              <a:buNone/>
              <a:defRPr sz="1500"/>
            </a:lvl4pPr>
            <a:lvl5pPr marL="1371592" indent="0">
              <a:buNone/>
              <a:defRPr sz="1500"/>
            </a:lvl5pPr>
            <a:lvl6pPr marL="1714490" indent="0">
              <a:buNone/>
              <a:defRPr sz="1500"/>
            </a:lvl6pPr>
            <a:lvl7pPr marL="2057388" indent="0">
              <a:buNone/>
              <a:defRPr sz="1500"/>
            </a:lvl7pPr>
            <a:lvl8pPr marL="2400286" indent="0">
              <a:buNone/>
              <a:defRPr sz="1500"/>
            </a:lvl8pPr>
            <a:lvl9pPr marL="2743184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98" indent="0">
              <a:buNone/>
              <a:defRPr sz="1050"/>
            </a:lvl2pPr>
            <a:lvl3pPr marL="685796" indent="0">
              <a:buNone/>
              <a:defRPr sz="900"/>
            </a:lvl3pPr>
            <a:lvl4pPr marL="1028694" indent="0">
              <a:buNone/>
              <a:defRPr sz="750"/>
            </a:lvl4pPr>
            <a:lvl5pPr marL="1371592" indent="0">
              <a:buNone/>
              <a:defRPr sz="750"/>
            </a:lvl5pPr>
            <a:lvl6pPr marL="1714490" indent="0">
              <a:buNone/>
              <a:defRPr sz="750"/>
            </a:lvl6pPr>
            <a:lvl7pPr marL="2057388" indent="0">
              <a:buNone/>
              <a:defRPr sz="750"/>
            </a:lvl7pPr>
            <a:lvl8pPr marL="2400286" indent="0">
              <a:buNone/>
              <a:defRPr sz="750"/>
            </a:lvl8pPr>
            <a:lvl9pPr marL="274318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4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4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B8F1E-4309-47B4-A657-D490E3496021}" type="datetimeFigureOut">
              <a:rPr lang="id-ID" smtClean="0"/>
              <a:t>03/06/2025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9181397"/>
            <a:ext cx="2314575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99E2BE-3FD3-4E09-B4EE-2D65D70E864E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79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8" indent="-171448" algn="l" defTabSz="68579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1pPr>
      <a:lvl2pPr marL="514347" indent="-171448" algn="l" defTabSz="68579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45" indent="-171448" algn="l" defTabSz="68579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43" indent="-171448" algn="l" defTabSz="68579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41" indent="-171448" algn="l" defTabSz="68579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39" indent="-171448" algn="l" defTabSz="68579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37" indent="-171448" algn="l" defTabSz="68579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35" indent="-171448" algn="l" defTabSz="68579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33" indent="-171448" algn="l" defTabSz="68579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8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6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4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92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90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8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86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84" algn="l" defTabSz="68579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j-plantasimbuiosa@polinela.ac.i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FBAA28AA-62CE-4F61-C08C-408DEF8A3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7" b="15667"/>
          <a:stretch/>
        </p:blipFill>
        <p:spPr bwMode="auto">
          <a:xfrm>
            <a:off x="-2" y="2838013"/>
            <a:ext cx="6858002" cy="706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" y="728291"/>
            <a:ext cx="6858001" cy="15001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noAutofit/>
          </a:bodyPr>
          <a:lstStyle/>
          <a:p>
            <a:pPr algn="ctr"/>
            <a:endParaRPr lang="id-ID" sz="19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9575" y="1055012"/>
            <a:ext cx="3311062" cy="704757"/>
          </a:xfrm>
        </p:spPr>
        <p:txBody>
          <a:bodyPr>
            <a:noAutofit/>
          </a:bodyPr>
          <a:lstStyle/>
          <a:p>
            <a:pPr algn="r"/>
            <a:r>
              <a:rPr lang="id-ID" sz="3600" b="1" dirty="0">
                <a:ln w="19050">
                  <a:solidFill>
                    <a:schemeClr val="tx1"/>
                  </a:solidFill>
                </a:ln>
                <a:solidFill>
                  <a:srgbClr val="006600"/>
                </a:solidFill>
                <a:latin typeface="Candara" panose="020E0502030303020204" pitchFamily="34" charset="0"/>
              </a:rPr>
              <a:t>planta simbiosa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397" y="1806535"/>
            <a:ext cx="4271684" cy="330748"/>
          </a:xfrm>
        </p:spPr>
        <p:txBody>
          <a:bodyPr>
            <a:noAutofit/>
          </a:bodyPr>
          <a:lstStyle/>
          <a:p>
            <a:pPr algn="r"/>
            <a:r>
              <a:rPr lang="id-ID" b="1" dirty="0"/>
              <a:t>Jurnal Tanaman Pangan dan Hortikultura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345888" y="2475080"/>
            <a:ext cx="7291411" cy="338554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</a:t>
            </a:r>
            <a:r>
              <a:rPr 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</a:t>
            </a:r>
            <a:r>
              <a:rPr 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</a:t>
            </a:r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</a:t>
            </a:r>
            <a:r>
              <a:rPr lang="en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18658" y="219099"/>
            <a:ext cx="44218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d-ID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ISSN : XXXX-XXXX  e-ISSN : xxxx-xxxx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273856" y="899720"/>
            <a:ext cx="882928" cy="892707"/>
            <a:chOff x="4273856" y="899718"/>
            <a:chExt cx="882927" cy="892707"/>
          </a:xfrm>
        </p:grpSpPr>
        <p:sp>
          <p:nvSpPr>
            <p:cNvPr id="24" name="Teardrop 23"/>
            <p:cNvSpPr/>
            <p:nvPr/>
          </p:nvSpPr>
          <p:spPr>
            <a:xfrm rot="10800000">
              <a:off x="4743726" y="899718"/>
              <a:ext cx="413057" cy="413759"/>
            </a:xfrm>
            <a:prstGeom prst="teardrop">
              <a:avLst/>
            </a:prstGeom>
            <a:solidFill>
              <a:srgbClr val="0066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/>
            </a:p>
          </p:txBody>
        </p:sp>
        <p:sp>
          <p:nvSpPr>
            <p:cNvPr id="25" name="Teardrop 24"/>
            <p:cNvSpPr/>
            <p:nvPr/>
          </p:nvSpPr>
          <p:spPr>
            <a:xfrm rot="5400000">
              <a:off x="4273505" y="900069"/>
              <a:ext cx="413759" cy="413057"/>
            </a:xfrm>
            <a:prstGeom prst="teardrop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/>
            </a:p>
          </p:txBody>
        </p:sp>
        <p:sp>
          <p:nvSpPr>
            <p:cNvPr id="26" name="Teardrop 25"/>
            <p:cNvSpPr/>
            <p:nvPr/>
          </p:nvSpPr>
          <p:spPr>
            <a:xfrm rot="16200000">
              <a:off x="4743373" y="1379017"/>
              <a:ext cx="413759" cy="413057"/>
            </a:xfrm>
            <a:prstGeom prst="teardrop">
              <a:avLst/>
            </a:prstGeom>
            <a:solidFill>
              <a:schemeClr val="accent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ln w="12700"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-91600" y="187866"/>
            <a:ext cx="7041203" cy="338554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</a:t>
            </a:r>
            <a:r>
              <a:rPr lang="en-US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ISSN 2685-4627                            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5CC2E7-92A3-859F-53C8-F91C684C29C4}"/>
              </a:ext>
            </a:extLst>
          </p:cNvPr>
          <p:cNvSpPr/>
          <p:nvPr/>
        </p:nvSpPr>
        <p:spPr>
          <a:xfrm>
            <a:off x="-1" y="7685314"/>
            <a:ext cx="6858001" cy="2220686"/>
          </a:xfrm>
          <a:prstGeom prst="rect">
            <a:avLst/>
          </a:prstGeom>
          <a:gradFill flip="none" rotWithShape="1">
            <a:gsLst>
              <a:gs pos="17000">
                <a:srgbClr val="006600"/>
              </a:gs>
              <a:gs pos="100000">
                <a:schemeClr val="accent6">
                  <a:lumMod val="6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8AE6D4-5F03-A0CB-1229-0001530323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4" y="8367968"/>
            <a:ext cx="1167130" cy="111655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90170" y="8510747"/>
            <a:ext cx="55721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PENERBIT</a:t>
            </a:r>
          </a:p>
          <a:p>
            <a:pPr algn="ctr"/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JURUSAN BUDIDAYA TANAMAN PANGAN</a:t>
            </a:r>
          </a:p>
          <a:p>
            <a:pPr algn="ctr"/>
            <a:r>
              <a:rPr lang="id-ID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POLITEKNIK NEGERI LAMPUNG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861590" y="42735"/>
            <a:ext cx="12670726" cy="9796107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id-ID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id-ID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id-ID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600" b="1" dirty="0">
                <a:latin typeface="Book Antiqua" panose="02040602050305030304" pitchFamily="18" charset="0"/>
              </a:rPr>
              <a:t>PLANTA SIMBIOSA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b="1" dirty="0">
                <a:latin typeface="Book Antiqua" panose="02040602050305030304" pitchFamily="18" charset="0"/>
              </a:rPr>
              <a:t>Jurnal Tanaman Pangan dan Hortikultura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1100" b="1" i="1" dirty="0">
                <a:latin typeface="Book Antiqua" panose="02040602050305030304" pitchFamily="18" charset="0"/>
              </a:rPr>
              <a:t>(</a:t>
            </a:r>
            <a:r>
              <a:rPr lang="en-US" sz="1100" b="1" i="1" dirty="0" err="1">
                <a:latin typeface="Book Antiqua" panose="02040602050305030304" pitchFamily="18" charset="0"/>
              </a:rPr>
              <a:t>Planta</a:t>
            </a:r>
            <a:r>
              <a:rPr lang="en-US" sz="1100" b="1" i="1" dirty="0">
                <a:latin typeface="Book Antiqua" panose="02040602050305030304" pitchFamily="18" charset="0"/>
              </a:rPr>
              <a:t> </a:t>
            </a:r>
            <a:r>
              <a:rPr lang="en-US" sz="1100" b="1" i="1" dirty="0" err="1">
                <a:latin typeface="Book Antiqua" panose="02040602050305030304" pitchFamily="18" charset="0"/>
              </a:rPr>
              <a:t>Simbiosa</a:t>
            </a:r>
            <a:r>
              <a:rPr lang="en-US" sz="1100" b="1" i="1" dirty="0">
                <a:latin typeface="Book Antiqua" panose="02040602050305030304" pitchFamily="18" charset="0"/>
              </a:rPr>
              <a:t> Journal of Food Crop and Horticulture)</a:t>
            </a:r>
            <a:endParaRPr lang="id-ID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b="1" dirty="0">
                <a:latin typeface="Book Antiqua" panose="02040602050305030304" pitchFamily="18" charset="0"/>
              </a:rPr>
              <a:t>PENANGGUNG JAWAB</a:t>
            </a:r>
            <a:endParaRPr lang="id-ID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latin typeface="Book Antiqua" panose="02040602050305030304" pitchFamily="18" charset="0"/>
              </a:rPr>
              <a:t>Dr. Desi </a:t>
            </a:r>
            <a:r>
              <a:rPr lang="en-US" sz="1100" dirty="0" err="1">
                <a:latin typeface="Book Antiqua" panose="02040602050305030304" pitchFamily="18" charset="0"/>
              </a:rPr>
              <a:t>Maulida</a:t>
            </a:r>
            <a:r>
              <a:rPr lang="en-US" sz="1100" dirty="0">
                <a:latin typeface="Book Antiqua" panose="02040602050305030304" pitchFamily="18" charset="0"/>
              </a:rPr>
              <a:t>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r>
              <a:rPr lang="en-US" sz="1100" dirty="0">
                <a:latin typeface="Book Antiqua" panose="02040602050305030304" pitchFamily="18" charset="0"/>
              </a:rPr>
              <a:t>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100" b="1" i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b="1" dirty="0">
                <a:latin typeface="Book Antiqua" panose="02040602050305030304" pitchFamily="18" charset="0"/>
              </a:rPr>
              <a:t>KETUA DEWAN EDITOR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dirty="0">
                <a:latin typeface="Book Antiqua" panose="02040602050305030304" pitchFamily="18" charset="0"/>
              </a:rPr>
              <a:t>Dr. </a:t>
            </a:r>
            <a:r>
              <a:rPr lang="en-US" sz="1100" dirty="0" err="1">
                <a:latin typeface="Book Antiqua" panose="02040602050305030304" pitchFamily="18" charset="0"/>
              </a:rPr>
              <a:t>Dulbari</a:t>
            </a:r>
            <a:r>
              <a:rPr lang="en-US" sz="1100" dirty="0">
                <a:latin typeface="Book Antiqua" panose="02040602050305030304" pitchFamily="18" charset="0"/>
              </a:rPr>
              <a:t>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r>
              <a:rPr lang="en-US" sz="1100" dirty="0">
                <a:latin typeface="Book Antiqua" panose="02040602050305030304" pitchFamily="18" charset="0"/>
              </a:rPr>
              <a:t>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100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b="1" dirty="0">
                <a:latin typeface="Book Antiqua" panose="02040602050305030304" pitchFamily="18" charset="0"/>
              </a:rPr>
              <a:t>MITRA BESTARI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100" dirty="0">
                <a:latin typeface="Book Antiqua" panose="02040602050305030304" pitchFamily="18" charset="0"/>
              </a:rPr>
              <a:t>Prof. Dr. Edi Santosa, S.P., M.Si. </a:t>
            </a:r>
            <a:r>
              <a:rPr lang="id-ID" sz="1100" dirty="0">
                <a:latin typeface="Book Antiqua" panose="02040602050305030304" pitchFamily="18" charset="0"/>
              </a:rPr>
              <a:t>(IPB, Ekofisiologi)</a:t>
            </a:r>
            <a:endParaRPr lang="en-US" sz="1100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latin typeface="Book Antiqua" panose="02040602050305030304" pitchFamily="18" charset="0"/>
              </a:rPr>
              <a:t>Prof. Dr. Ir. Kukuh Setiawan, M.Sc. (Unila, Pemuliaan Tanaman)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Dr. Atmitri Sisharmini, S.Si., M.Si.</a:t>
            </a:r>
            <a:r>
              <a:rPr lang="en-US" sz="1100" dirty="0">
                <a:latin typeface="Book Antiqua" panose="02040602050305030304" pitchFamily="18" charset="0"/>
              </a:rPr>
              <a:t> (BRIN, </a:t>
            </a:r>
            <a:r>
              <a:rPr lang="en-US" sz="1100" dirty="0" err="1">
                <a:latin typeface="Book Antiqua" panose="02040602050305030304" pitchFamily="18" charset="0"/>
              </a:rPr>
              <a:t>Bioteknologi</a:t>
            </a:r>
            <a:r>
              <a:rPr lang="en-US" sz="1100" dirty="0">
                <a:latin typeface="Book Antiqua" panose="02040602050305030304" pitchFamily="18" charset="0"/>
              </a:rPr>
              <a:t>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>
                <a:latin typeface="Book Antiqua" panose="02040602050305030304" pitchFamily="18" charset="0"/>
              </a:rPr>
              <a:t>Dr. </a:t>
            </a:r>
            <a:r>
              <a:rPr lang="en-US" sz="1100" dirty="0" err="1">
                <a:latin typeface="Book Antiqua" panose="02040602050305030304" pitchFamily="18" charset="0"/>
              </a:rPr>
              <a:t>Saijo</a:t>
            </a:r>
            <a:r>
              <a:rPr lang="en-US" sz="1100" dirty="0">
                <a:latin typeface="Book Antiqua" panose="02040602050305030304" pitchFamily="18" charset="0"/>
              </a:rPr>
              <a:t>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r>
              <a:rPr lang="en-US" sz="1100" dirty="0">
                <a:latin typeface="Book Antiqua" panose="02040602050305030304" pitchFamily="18" charset="0"/>
              </a:rPr>
              <a:t>. (UMPR, </a:t>
            </a:r>
            <a:r>
              <a:rPr lang="en-US" sz="1100" dirty="0" err="1">
                <a:latin typeface="Book Antiqua" panose="02040602050305030304" pitchFamily="18" charset="0"/>
              </a:rPr>
              <a:t>Ekofisiologi</a:t>
            </a:r>
            <a:r>
              <a:rPr lang="en-US" sz="1100" dirty="0">
                <a:latin typeface="Book Antiqua" panose="02040602050305030304" pitchFamily="18" charset="0"/>
              </a:rPr>
              <a:t>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>
                <a:latin typeface="Book Antiqua" panose="02040602050305030304" pitchFamily="18" charset="0"/>
              </a:rPr>
              <a:t>Dr. R.A. Diana </a:t>
            </a:r>
            <a:r>
              <a:rPr lang="en-US" sz="1100" dirty="0" err="1">
                <a:latin typeface="Book Antiqua" panose="02040602050305030304" pitchFamily="18" charset="0"/>
              </a:rPr>
              <a:t>Widyastuti</a:t>
            </a:r>
            <a:r>
              <a:rPr lang="en-US" sz="1100" dirty="0">
                <a:latin typeface="Book Antiqua" panose="02040602050305030304" pitchFamily="18" charset="0"/>
              </a:rPr>
              <a:t>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r>
              <a:rPr lang="en-US" sz="1100" dirty="0">
                <a:latin typeface="Book Antiqua" panose="02040602050305030304" pitchFamily="18" charset="0"/>
              </a:rPr>
              <a:t>. (</a:t>
            </a:r>
            <a:r>
              <a:rPr lang="en-US" sz="1100" dirty="0" err="1">
                <a:latin typeface="Book Antiqua" panose="02040602050305030304" pitchFamily="18" charset="0"/>
              </a:rPr>
              <a:t>Unila</a:t>
            </a:r>
            <a:r>
              <a:rPr lang="en-US" sz="1100" dirty="0">
                <a:latin typeface="Book Antiqua" panose="02040602050305030304" pitchFamily="18" charset="0"/>
              </a:rPr>
              <a:t>, </a:t>
            </a:r>
            <a:r>
              <a:rPr lang="en-US" sz="1100" dirty="0" err="1">
                <a:latin typeface="Book Antiqua" panose="02040602050305030304" pitchFamily="18" charset="0"/>
              </a:rPr>
              <a:t>Agronomi</a:t>
            </a:r>
            <a:r>
              <a:rPr lang="en-US" sz="1100" dirty="0">
                <a:latin typeface="Book Antiqua" panose="02040602050305030304" pitchFamily="18" charset="0"/>
              </a:rPr>
              <a:t> dan </a:t>
            </a:r>
            <a:r>
              <a:rPr lang="en-US" sz="1100" dirty="0" err="1">
                <a:latin typeface="Book Antiqua" panose="02040602050305030304" pitchFamily="18" charset="0"/>
              </a:rPr>
              <a:t>Hortikultura</a:t>
            </a:r>
            <a:r>
              <a:rPr lang="en-US" sz="1100" dirty="0">
                <a:latin typeface="Book Antiqua" panose="02040602050305030304" pitchFamily="18" charset="0"/>
              </a:rPr>
              <a:t>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>
                <a:latin typeface="Book Antiqua" panose="02040602050305030304" pitchFamily="18" charset="0"/>
              </a:rPr>
              <a:t>Dr. Rahmat </a:t>
            </a:r>
            <a:r>
              <a:rPr lang="en-US" sz="1100" dirty="0" err="1">
                <a:latin typeface="Book Antiqua" panose="02040602050305030304" pitchFamily="18" charset="0"/>
              </a:rPr>
              <a:t>Budiarto</a:t>
            </a:r>
            <a:r>
              <a:rPr lang="en-US" sz="1100" dirty="0">
                <a:latin typeface="Book Antiqua" panose="02040602050305030304" pitchFamily="18" charset="0"/>
              </a:rPr>
              <a:t>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r>
              <a:rPr lang="en-US" sz="1100" dirty="0">
                <a:latin typeface="Book Antiqua" panose="02040602050305030304" pitchFamily="18" charset="0"/>
              </a:rPr>
              <a:t>. (</a:t>
            </a:r>
            <a:r>
              <a:rPr lang="en-US" sz="1100" dirty="0" err="1">
                <a:latin typeface="Book Antiqua" panose="02040602050305030304" pitchFamily="18" charset="0"/>
              </a:rPr>
              <a:t>Unila</a:t>
            </a:r>
            <a:r>
              <a:rPr lang="en-US" sz="1100" dirty="0">
                <a:latin typeface="Book Antiqua" panose="02040602050305030304" pitchFamily="18" charset="0"/>
              </a:rPr>
              <a:t>, </a:t>
            </a:r>
            <a:r>
              <a:rPr lang="en-US" sz="1100" dirty="0" err="1">
                <a:latin typeface="Book Antiqua" panose="02040602050305030304" pitchFamily="18" charset="0"/>
              </a:rPr>
              <a:t>Agronomi</a:t>
            </a:r>
            <a:r>
              <a:rPr lang="en-US" sz="1100" dirty="0">
                <a:latin typeface="Book Antiqua" panose="02040602050305030304" pitchFamily="18" charset="0"/>
              </a:rPr>
              <a:t> dan </a:t>
            </a:r>
            <a:r>
              <a:rPr lang="en-US" sz="1100" dirty="0" err="1">
                <a:latin typeface="Book Antiqua" panose="02040602050305030304" pitchFamily="18" charset="0"/>
              </a:rPr>
              <a:t>Hortikultura</a:t>
            </a:r>
            <a:r>
              <a:rPr lang="en-US" sz="1100" dirty="0">
                <a:latin typeface="Book Antiqua" panose="02040602050305030304" pitchFamily="18" charset="0"/>
              </a:rPr>
              <a:t>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 err="1">
                <a:latin typeface="Book Antiqua" panose="02040602050305030304" pitchFamily="18" charset="0"/>
              </a:rPr>
              <a:t>Arsi</a:t>
            </a:r>
            <a:r>
              <a:rPr lang="en-US" sz="1100" dirty="0">
                <a:latin typeface="Book Antiqua" panose="02040602050305030304" pitchFamily="18" charset="0"/>
              </a:rPr>
              <a:t>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r>
              <a:rPr lang="en-US" sz="1100" dirty="0">
                <a:latin typeface="Book Antiqua" panose="02040602050305030304" pitchFamily="18" charset="0"/>
              </a:rPr>
              <a:t> (</a:t>
            </a:r>
            <a:r>
              <a:rPr lang="en-US" sz="1100" dirty="0" err="1">
                <a:latin typeface="Book Antiqua" panose="02040602050305030304" pitchFamily="18" charset="0"/>
              </a:rPr>
              <a:t>Unsri</a:t>
            </a:r>
            <a:r>
              <a:rPr lang="en-US" sz="1100" dirty="0">
                <a:latin typeface="Book Antiqua" panose="02040602050305030304" pitchFamily="18" charset="0"/>
              </a:rPr>
              <a:t>, </a:t>
            </a:r>
            <a:r>
              <a:rPr lang="en-US" sz="1100" dirty="0" err="1">
                <a:latin typeface="Book Antiqua" panose="02040602050305030304" pitchFamily="18" charset="0"/>
              </a:rPr>
              <a:t>Proteksi</a:t>
            </a:r>
            <a:r>
              <a:rPr lang="en-US" sz="1100" dirty="0">
                <a:latin typeface="Book Antiqua" panose="02040602050305030304" pitchFamily="18" charset="0"/>
              </a:rPr>
              <a:t> </a:t>
            </a:r>
            <a:r>
              <a:rPr lang="en-US" sz="1100" dirty="0" err="1">
                <a:latin typeface="Book Antiqua" panose="02040602050305030304" pitchFamily="18" charset="0"/>
              </a:rPr>
              <a:t>Tanaman</a:t>
            </a:r>
            <a:r>
              <a:rPr lang="en-US" sz="1100" dirty="0">
                <a:latin typeface="Book Antiqua" panose="02040602050305030304" pitchFamily="18" charset="0"/>
              </a:rPr>
              <a:t>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 err="1">
                <a:latin typeface="Book Antiqua" panose="02040602050305030304" pitchFamily="18" charset="0"/>
              </a:rPr>
              <a:t>Samsul</a:t>
            </a:r>
            <a:r>
              <a:rPr lang="en-US" sz="1100" dirty="0">
                <a:latin typeface="Book Antiqua" panose="02040602050305030304" pitchFamily="18" charset="0"/>
              </a:rPr>
              <a:t> </a:t>
            </a:r>
            <a:r>
              <a:rPr lang="en-US" sz="1100" dirty="0" err="1">
                <a:latin typeface="Book Antiqua" panose="02040602050305030304" pitchFamily="18" charset="0"/>
              </a:rPr>
              <a:t>Bahri</a:t>
            </a:r>
            <a:r>
              <a:rPr lang="en-US" sz="1100" dirty="0">
                <a:latin typeface="Book Antiqua" panose="02040602050305030304" pitchFamily="18" charset="0"/>
              </a:rPr>
              <a:t>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r>
              <a:rPr lang="en-US" sz="1100" dirty="0">
                <a:latin typeface="Book Antiqua" panose="02040602050305030304" pitchFamily="18" charset="0"/>
              </a:rPr>
              <a:t>. (</a:t>
            </a:r>
            <a:r>
              <a:rPr lang="en-US" sz="1100" dirty="0" err="1">
                <a:latin typeface="Book Antiqua" panose="02040602050305030304" pitchFamily="18" charset="0"/>
              </a:rPr>
              <a:t>Unmura</a:t>
            </a:r>
            <a:r>
              <a:rPr lang="en-US" sz="1100" dirty="0">
                <a:latin typeface="Book Antiqua" panose="02040602050305030304" pitchFamily="18" charset="0"/>
              </a:rPr>
              <a:t>, </a:t>
            </a:r>
            <a:r>
              <a:rPr lang="en-US" sz="1100" dirty="0" err="1">
                <a:latin typeface="Book Antiqua" panose="02040602050305030304" pitchFamily="18" charset="0"/>
              </a:rPr>
              <a:t>Ilmu</a:t>
            </a:r>
            <a:r>
              <a:rPr lang="en-US" sz="1100" dirty="0">
                <a:latin typeface="Book Antiqua" panose="02040602050305030304" pitchFamily="18" charset="0"/>
              </a:rPr>
              <a:t> Tanah)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Anung Wahyudi, S.P., M.Sc., Ph.D.</a:t>
            </a:r>
            <a:r>
              <a:rPr lang="en-US" sz="1100" dirty="0">
                <a:latin typeface="Book Antiqua" panose="02040602050305030304" pitchFamily="18" charset="0"/>
              </a:rPr>
              <a:t> (</a:t>
            </a:r>
            <a:r>
              <a:rPr lang="id-ID" sz="1100" dirty="0">
                <a:latin typeface="Book Antiqua" panose="02040602050305030304" pitchFamily="18" charset="0"/>
              </a:rPr>
              <a:t>Polinela, Biologi Molekuler)</a:t>
            </a:r>
            <a:endParaRPr lang="en-US" sz="1100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Onny Chrisna Pandu Pradana</a:t>
            </a:r>
            <a:r>
              <a:rPr lang="en-US" sz="1100" dirty="0">
                <a:latin typeface="Book Antiqua" panose="02040602050305030304" pitchFamily="18" charset="0"/>
              </a:rPr>
              <a:t>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r>
              <a:rPr lang="en-US" sz="1100" dirty="0">
                <a:latin typeface="Book Antiqua" panose="02040602050305030304" pitchFamily="18" charset="0"/>
              </a:rPr>
              <a:t>.</a:t>
            </a:r>
            <a:r>
              <a:rPr lang="id-ID" sz="1100" dirty="0">
                <a:latin typeface="Book Antiqua" panose="02040602050305030304" pitchFamily="18" charset="0"/>
              </a:rPr>
              <a:t> (Polinela, Agronomi)</a:t>
            </a:r>
            <a:endParaRPr lang="en-US" sz="1100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Dr. Ir. Ratna Dewi, M</a:t>
            </a:r>
            <a:r>
              <a:rPr lang="en-US" sz="1100" dirty="0">
                <a:latin typeface="Book Antiqua" panose="02040602050305030304" pitchFamily="18" charset="0"/>
              </a:rPr>
              <a:t>.</a:t>
            </a:r>
            <a:r>
              <a:rPr lang="id-ID" sz="1100" dirty="0">
                <a:latin typeface="Book Antiqua" panose="02040602050305030304" pitchFamily="18" charset="0"/>
              </a:rPr>
              <a:t>P</a:t>
            </a:r>
            <a:r>
              <a:rPr lang="en-US" sz="1100" dirty="0">
                <a:latin typeface="Book Antiqua" panose="02040602050305030304" pitchFamily="18" charset="0"/>
              </a:rPr>
              <a:t>. (Polinela, </a:t>
            </a:r>
            <a:r>
              <a:rPr lang="en-US" sz="1100" dirty="0" err="1">
                <a:latin typeface="Book Antiqua" panose="02040602050305030304" pitchFamily="18" charset="0"/>
              </a:rPr>
              <a:t>Ilmu</a:t>
            </a:r>
            <a:r>
              <a:rPr lang="en-US" sz="1100" dirty="0">
                <a:latin typeface="Book Antiqua" panose="02040602050305030304" pitchFamily="18" charset="0"/>
              </a:rPr>
              <a:t> Pertanian)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ES" sz="1100" dirty="0">
                <a:latin typeface="Book Antiqua" panose="02040602050305030304" pitchFamily="18" charset="0"/>
              </a:rPr>
              <a:t>Dr. Ir. Ni </a:t>
            </a:r>
            <a:r>
              <a:rPr lang="es-ES" sz="1100" dirty="0" err="1">
                <a:latin typeface="Book Antiqua" panose="02040602050305030304" pitchFamily="18" charset="0"/>
              </a:rPr>
              <a:t>Siluh</a:t>
            </a:r>
            <a:r>
              <a:rPr lang="es-ES" sz="1100" dirty="0">
                <a:latin typeface="Book Antiqua" panose="02040602050305030304" pitchFamily="18" charset="0"/>
              </a:rPr>
              <a:t> </a:t>
            </a:r>
            <a:r>
              <a:rPr lang="es-ES" sz="1100" dirty="0" err="1">
                <a:latin typeface="Book Antiqua" panose="02040602050305030304" pitchFamily="18" charset="0"/>
              </a:rPr>
              <a:t>Putu</a:t>
            </a:r>
            <a:r>
              <a:rPr lang="es-ES" sz="1100" dirty="0">
                <a:latin typeface="Book Antiqua" panose="02040602050305030304" pitchFamily="18" charset="0"/>
              </a:rPr>
              <a:t> N., M.P. (</a:t>
            </a:r>
            <a:r>
              <a:rPr lang="es-ES" sz="1100" dirty="0" err="1">
                <a:latin typeface="Book Antiqua" panose="02040602050305030304" pitchFamily="18" charset="0"/>
              </a:rPr>
              <a:t>Polinela</a:t>
            </a:r>
            <a:r>
              <a:rPr lang="es-ES" sz="1100" dirty="0">
                <a:latin typeface="Book Antiqua" panose="02040602050305030304" pitchFamily="18" charset="0"/>
              </a:rPr>
              <a:t>, </a:t>
            </a:r>
            <a:r>
              <a:rPr lang="id-ID" sz="1100" dirty="0">
                <a:latin typeface="Book Antiqua" panose="02040602050305030304" pitchFamily="18" charset="0"/>
              </a:rPr>
              <a:t>Proteksi Tanaman</a:t>
            </a:r>
            <a:r>
              <a:rPr lang="es-ES" sz="1100" dirty="0">
                <a:latin typeface="Book Antiqua" panose="02040602050305030304" pitchFamily="18" charset="0"/>
              </a:rPr>
              <a:t>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Dr. Ir. Jaenudin Kartahadimaja, M.P.</a:t>
            </a:r>
            <a:r>
              <a:rPr lang="en-US" sz="1100" dirty="0">
                <a:latin typeface="Book Antiqua" panose="02040602050305030304" pitchFamily="18" charset="0"/>
              </a:rPr>
              <a:t> (Polinela, </a:t>
            </a:r>
            <a:r>
              <a:rPr lang="en-US" sz="1100" dirty="0" err="1">
                <a:latin typeface="Book Antiqua" panose="02040602050305030304" pitchFamily="18" charset="0"/>
              </a:rPr>
              <a:t>Ilmu</a:t>
            </a:r>
            <a:r>
              <a:rPr lang="en-US" sz="1100" dirty="0">
                <a:latin typeface="Book Antiqua" panose="02040602050305030304" pitchFamily="18" charset="0"/>
              </a:rPr>
              <a:t> Pertanian)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id-ID" sz="1100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00" b="1" dirty="0">
                <a:latin typeface="Book Antiqua" panose="02040602050305030304" pitchFamily="18" charset="0"/>
              </a:rPr>
              <a:t>ANGGOTA DEWAN EDITOR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Hidayat Saputra, S.P., M.Si.</a:t>
            </a:r>
            <a:endParaRPr lang="en-US" sz="1100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100" dirty="0">
                <a:latin typeface="Book Antiqua" panose="02040602050305030304" pitchFamily="18" charset="0"/>
              </a:rPr>
              <a:t>Miranda Ferwita Sari, S.P., M.Sc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100" dirty="0">
                <a:latin typeface="Book Antiqua" panose="02040602050305030304" pitchFamily="18" charset="0"/>
              </a:rPr>
              <a:t>Lina Budiarti, S.P., M.Si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100" dirty="0">
                <a:latin typeface="Book Antiqua" panose="02040602050305030304" pitchFamily="18" charset="0"/>
              </a:rPr>
              <a:t>Destieka Ahyuni, S.P., M.Si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Fajar Rochman, S.P., M.P.</a:t>
            </a:r>
            <a:r>
              <a:rPr lang="en-US" sz="1100" dirty="0">
                <a:latin typeface="Book Antiqua" panose="02040602050305030304" pitchFamily="18" charset="0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>
                <a:latin typeface="Book Antiqua" panose="02040602050305030304" pitchFamily="18" charset="0"/>
              </a:rPr>
              <a:t>Priyadi, S.P., </a:t>
            </a:r>
            <a:r>
              <a:rPr lang="en-US" sz="1100" dirty="0" err="1">
                <a:latin typeface="Book Antiqua" panose="02040602050305030304" pitchFamily="18" charset="0"/>
              </a:rPr>
              <a:t>M.Si</a:t>
            </a:r>
            <a:endParaRPr lang="en-US" sz="1100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dirty="0">
                <a:latin typeface="Book Antiqua" panose="02040602050305030304" pitchFamily="18" charset="0"/>
              </a:rPr>
              <a:t>Rizky </a:t>
            </a:r>
            <a:r>
              <a:rPr lang="en-US" sz="1100" dirty="0" err="1">
                <a:latin typeface="Book Antiqua" panose="02040602050305030304" pitchFamily="18" charset="0"/>
              </a:rPr>
              <a:t>Rahmadi</a:t>
            </a:r>
            <a:r>
              <a:rPr lang="en-US" sz="1100" dirty="0">
                <a:latin typeface="Book Antiqua" panose="02040602050305030304" pitchFamily="18" charset="0"/>
              </a:rPr>
              <a:t>, S.P., M.P.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t-IT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t-IT" sz="1100" b="1" i="1" dirty="0">
                <a:latin typeface="Book Antiqua" panose="02040602050305030304" pitchFamily="18" charset="0"/>
              </a:rPr>
              <a:t>IT SUPPORT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Dr. Septafiansyah Dwi Putra, S.T., M.T</a:t>
            </a:r>
            <a:r>
              <a:rPr lang="en-US" sz="1100" dirty="0">
                <a:latin typeface="Book Antiqua" panose="02040602050305030304" pitchFamily="18" charset="0"/>
              </a:rPr>
              <a:t>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1100" b="1" dirty="0">
                <a:latin typeface="Book Antiqua" panose="02040602050305030304" pitchFamily="18" charset="0"/>
              </a:rPr>
              <a:t>PENERBIT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Jurusan Budidaya Tanaman Pangan, Politeknik Negeri Lampung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id-ID" sz="1100" b="1" dirty="0">
              <a:latin typeface="Book Antiqua" panose="0204060205030503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id-ID" sz="1100" b="1" dirty="0">
                <a:latin typeface="Book Antiqua" panose="02040602050305030304" pitchFamily="18" charset="0"/>
              </a:rPr>
              <a:t>ALAMAT REDAKSI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Jurusan Budidaya Tanaman Pangan, Politeknik Negeri Lampung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Jln. Soekarno Hatta, No 10 Rajabasa Bandar Lampung, Telp (0721)</a:t>
            </a:r>
            <a:r>
              <a:rPr lang="en-US" sz="1100" dirty="0">
                <a:latin typeface="Book Antiqua" panose="02040602050305030304" pitchFamily="18" charset="0"/>
              </a:rPr>
              <a:t> </a:t>
            </a:r>
            <a:r>
              <a:rPr lang="id-ID" sz="1100" dirty="0">
                <a:latin typeface="Book Antiqua" panose="02040602050305030304" pitchFamily="18" charset="0"/>
              </a:rPr>
              <a:t>703995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d-ID" sz="1100" dirty="0">
                <a:latin typeface="Book Antiqua" panose="02040602050305030304" pitchFamily="18" charset="0"/>
              </a:rPr>
              <a:t>Email :  </a:t>
            </a:r>
            <a:r>
              <a:rPr lang="id-ID" sz="1100" dirty="0">
                <a:latin typeface="Book Antiqua" panose="02040602050305030304" pitchFamily="18" charset="0"/>
                <a:hlinkClick r:id="rId2"/>
              </a:rPr>
              <a:t>j-plantasimbuiosa@polinela.ac.id</a:t>
            </a:r>
            <a:endParaRPr lang="id-ID" sz="1100" dirty="0">
              <a:latin typeface="Book Antiqua" panose="0204060205030503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8241030"/>
            <a:ext cx="6858001" cy="12730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dirty="0">
                <a:solidFill>
                  <a:srgbClr val="006600"/>
                </a:solidFill>
              </a:rPr>
              <a:t>Alamat Redaksi :</a:t>
            </a:r>
          </a:p>
          <a:p>
            <a:pPr algn="ctr"/>
            <a:r>
              <a:rPr lang="id-ID" sz="1200" b="1" dirty="0">
                <a:solidFill>
                  <a:srgbClr val="006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Jurusan Budidaya Tanaman Pangan </a:t>
            </a:r>
          </a:p>
          <a:p>
            <a:pPr algn="ctr"/>
            <a:r>
              <a:rPr lang="id-ID" sz="1200" dirty="0">
                <a:solidFill>
                  <a:srgbClr val="006600"/>
                </a:solidFill>
              </a:rPr>
              <a:t>POLITEKNIK NEGERI LAMPUNG</a:t>
            </a:r>
          </a:p>
          <a:p>
            <a:pPr algn="ctr"/>
            <a:r>
              <a:rPr lang="id-ID" sz="1200" dirty="0">
                <a:solidFill>
                  <a:srgbClr val="006600"/>
                </a:solidFill>
              </a:rPr>
              <a:t>Jln. Soekarno Hatta No. 10 Rajabasa Bandar Lampung Kode Post 35144</a:t>
            </a:r>
          </a:p>
          <a:p>
            <a:pPr algn="ctr"/>
            <a:r>
              <a:rPr lang="id-ID" sz="1200" dirty="0">
                <a:solidFill>
                  <a:srgbClr val="006600"/>
                </a:solidFill>
              </a:rPr>
              <a:t>Telp. (0721) 703995</a:t>
            </a:r>
          </a:p>
          <a:p>
            <a:pPr algn="ctr"/>
            <a:r>
              <a:rPr lang="id-ID" sz="1200" dirty="0">
                <a:solidFill>
                  <a:srgbClr val="006600"/>
                </a:solidFill>
              </a:rPr>
              <a:t>E-mail : j-plantasimbiosa@polinela.co.id</a:t>
            </a:r>
          </a:p>
        </p:txBody>
      </p:sp>
      <p:sp>
        <p:nvSpPr>
          <p:cNvPr id="3" name="Rectangle 2"/>
          <p:cNvSpPr/>
          <p:nvPr/>
        </p:nvSpPr>
        <p:spPr>
          <a:xfrm>
            <a:off x="-1" y="351693"/>
            <a:ext cx="6858001" cy="69544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DAFTAR ISI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721830"/>
              </p:ext>
            </p:extLst>
          </p:nvPr>
        </p:nvGraphicFramePr>
        <p:xfrm>
          <a:off x="507806" y="1247903"/>
          <a:ext cx="5943794" cy="6240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6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4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772">
                <a:tc>
                  <a:txBody>
                    <a:bodyPr/>
                    <a:lstStyle/>
                    <a:p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Analisis Laju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Asimilasi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Padi Hitam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akibat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Mikoriza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Arbuskula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dan Jerami Padi pada Sawah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Tadah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Hujan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(Analysis of Black Rice Assimilation Rate due to Application of Arbuscular Mycorrhiza and Rice Straw in Rainfed Rice Fields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algn="just"/>
                      <a:r>
                        <a:rPr lang="en-US" sz="100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Safriadi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, Nadya </a:t>
                      </a:r>
                      <a:r>
                        <a:rPr lang="en-US" sz="100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Muliandari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…</a:t>
                      </a:r>
                      <a:r>
                        <a:rPr lang="id-ID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....</a:t>
                      </a:r>
                      <a:r>
                        <a:rPr lang="en-ID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..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.............................................................................................</a:t>
                      </a:r>
                      <a:endParaRPr lang="id-ID" sz="1000" b="0" kern="1200" dirty="0">
                        <a:solidFill>
                          <a:srgbClr val="FFFF00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endParaRPr lang="en-US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r>
                        <a:rPr lang="en-US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9</a:t>
                      </a:r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1−</a:t>
                      </a:r>
                      <a:r>
                        <a:rPr lang="en-US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10</a:t>
                      </a:r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8</a:t>
                      </a: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233">
                <a:tc>
                  <a:txBody>
                    <a:bodyPr/>
                    <a:lstStyle/>
                    <a:p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sv-SE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Pengujian Periode After-Ripening pada Beberapa Benih Padi (</a:t>
                      </a:r>
                      <a:r>
                        <a:rPr lang="sv-SE" sz="1000" b="1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Oryza sativa </a:t>
                      </a:r>
                      <a:r>
                        <a:rPr lang="sv-SE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L.) Varietas Unggul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 (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Testing the After-Ripening Period on Several Superior Rice</a:t>
                      </a:r>
                    </a:p>
                    <a:p>
                      <a:pPr lvl="0" algn="just"/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(Oryza sativa L.) Varieties</a:t>
                      </a:r>
                      <a:r>
                        <a:rPr lang="en-US" sz="1000" i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.</a:t>
                      </a:r>
                      <a:endParaRPr lang="en-US" sz="1000" kern="1200" dirty="0">
                        <a:solidFill>
                          <a:srgbClr val="FFFF00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Sinta Indria Rini, Ria Putri, Onny Chrisna Pandu Pradana, </a:t>
                      </a:r>
                      <a:r>
                        <a:rPr lang="en-US" sz="100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Anung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Wahyudi .</a:t>
                      </a:r>
                      <a:r>
                        <a:rPr lang="en-ID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…………</a:t>
                      </a:r>
                      <a:endParaRPr lang="en-US" sz="1000" b="0" kern="1200" dirty="0">
                        <a:solidFill>
                          <a:srgbClr val="FFFF00"/>
                        </a:solidFill>
                        <a:effectLst/>
                        <a:latin typeface="Book Antiqua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endParaRPr lang="en-US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r>
                        <a:rPr lang="en-US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10</a:t>
                      </a:r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−</a:t>
                      </a:r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25</a:t>
                      </a: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748">
                <a:tc>
                  <a:txBody>
                    <a:bodyPr/>
                    <a:lstStyle/>
                    <a:p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fi-FI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Pertumbuhan Vegetatif dan Potensi Hasil Stek Ubi Jalar pada Varietas, Jenis Stek, dan Periode Simpan Stek yang Berbeda 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Vegetative Growth and Cuttings Yield Potential of Sweet Potato in Different Varieties, Types of Cuttings and Cuttings Storage Period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)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endParaRPr lang="en-US" sz="1000" kern="1200" dirty="0">
                        <a:solidFill>
                          <a:srgbClr val="FFFF00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it-IT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Suwarto, Ari Wahyuni, Anis Bias Cintaning, Diah Ayu Nabila, Natali Neti, Tamara Rudang Astari Sinaga ...........................................................................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………………………..</a:t>
                      </a:r>
                      <a:endParaRPr lang="id-ID" sz="1000" b="0" kern="1200" dirty="0"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26-37</a:t>
                      </a: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940">
                <a:tc>
                  <a:txBody>
                    <a:bodyPr/>
                    <a:lstStyle/>
                    <a:p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id-ID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Analisis Vegetasi Gulma Tanaman Mawar pada Lahan Dataran Tinggi dan Rendah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Weed Vegetation Analysis in Rose Cultivation in Highland and Lowland Areas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just"/>
                      <a:r>
                        <a:rPr lang="it-IT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Puji Lestari Tarigan, Arfiana Fitrianti, Arya Wira Wardhana, Vanessa Gabrielle, Syakila Irgi Andisha, Nurul Ayni ................................................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..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itchFamily="18" charset="0"/>
                          <a:ea typeface="+mn-ea"/>
                          <a:cs typeface="+mn-cs"/>
                        </a:rPr>
                        <a:t>…………………………..</a:t>
                      </a:r>
                      <a:endParaRPr lang="id-ID" sz="1000" b="0" kern="1200" dirty="0"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38</a:t>
                      </a:r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−</a:t>
                      </a:r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44</a:t>
                      </a: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233">
                <a:tc>
                  <a:txBody>
                    <a:bodyPr/>
                    <a:lstStyle/>
                    <a:p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Analisis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Vegetasi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Gulma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Berdaun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Lebar pada Lahan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Budidaya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Tanaman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Jagung (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Zea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mays L.) di Dataran Tinggi dan Dataran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Rendah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Analysis of Broadleaf Weed Vegetation on Corn (</a:t>
                      </a:r>
                      <a:r>
                        <a:rPr lang="en-US" sz="1000" i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Zea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mays L.) Cultivation in the Highland and Lowland)</a:t>
                      </a:r>
                      <a:endParaRPr lang="en-US" sz="1000" kern="1200" dirty="0">
                        <a:solidFill>
                          <a:srgbClr val="FFFF00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it-IT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Farha Niswa Al Humaira, Fitrianti Rahmawanti, Zerlinda Aqila Gitta Maharani, Ananda Rohmatul Jannah, Muhammad Kamaluddin, Puji Lestari Tarigan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……..………</a:t>
                      </a:r>
                      <a:endParaRPr lang="id-ID" sz="1000" b="0" kern="1200" dirty="0">
                        <a:solidFill>
                          <a:srgbClr val="FFFF00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45</a:t>
                      </a:r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−</a:t>
                      </a:r>
                      <a:r>
                        <a:rPr lang="en-US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52</a:t>
                      </a: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233">
                <a:tc>
                  <a:txBody>
                    <a:bodyPr/>
                    <a:lstStyle/>
                    <a:p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Respon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Pertumbuhan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dan Protein Microgreens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Bayam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dan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Kangkung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pada Media yang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Berbeda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Growth and Protein Response of Spinach and Kangkong Microgreens on Different Growing Media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/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Ratna </a:t>
                      </a:r>
                      <a:r>
                        <a:rPr lang="en-US" sz="1000" b="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Suminar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, Gian </a:t>
                      </a:r>
                      <a:r>
                        <a:rPr lang="en-US" sz="1000" b="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Sapta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Adrialin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……………………………………...…………..</a:t>
                      </a:r>
                      <a:r>
                        <a:rPr lang="en-ID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..........</a:t>
                      </a:r>
                      <a:endParaRPr lang="id-ID" sz="1000" b="0" kern="1200" dirty="0">
                        <a:solidFill>
                          <a:schemeClr val="bg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53</a:t>
                      </a:r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−</a:t>
                      </a:r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64</a:t>
                      </a: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sv-SE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Uji Insektisida Nabati Umbi Gadung dan Babadotan Terhadap Wereng Batang Coklat Pada Tanaman Padi (Oryza sativa L.) 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000" b="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Test of the Vegetable Insecticide of </a:t>
                      </a:r>
                      <a:r>
                        <a:rPr lang="en-US" sz="1000" b="0" i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Gadung</a:t>
                      </a:r>
                      <a:r>
                        <a:rPr lang="en-US" sz="1000" b="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Tuber and </a:t>
                      </a:r>
                      <a:r>
                        <a:rPr lang="en-US" sz="1000" b="0" i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Babadotan</a:t>
                      </a:r>
                      <a:r>
                        <a:rPr lang="en-US" sz="1000" b="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Against Brown Planthoppers on Rice Plants (Oryza sativa L.)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)</a:t>
                      </a:r>
                      <a:endParaRPr lang="en-US" sz="1000" b="1" kern="1200" dirty="0">
                        <a:solidFill>
                          <a:srgbClr val="FFFF00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it-IT" sz="1000" b="0" i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Nabillah Anissa, Herfandi Lamdo</a:t>
                      </a:r>
                      <a:r>
                        <a:rPr lang="en-US" sz="1000" b="0" i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….………………………………………...........................</a:t>
                      </a:r>
                      <a:endParaRPr lang="id-ID" sz="1000" b="0" kern="1200" dirty="0">
                        <a:solidFill>
                          <a:srgbClr val="FFFF00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d-ID" sz="1000" b="0" dirty="0">
                        <a:solidFill>
                          <a:schemeClr val="bg1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endParaRPr lang="en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endParaRPr lang="en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algn="r"/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65</a:t>
                      </a:r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−</a:t>
                      </a:r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70</a:t>
                      </a: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4604">
                <a:tc>
                  <a:txBody>
                    <a:bodyPr/>
                    <a:lstStyle/>
                    <a:p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Pertumbuhan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dan Produksi Tiga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Varietas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Kacang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Kedelai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terhadap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Perendaman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dengan </a:t>
                      </a:r>
                      <a:r>
                        <a:rPr lang="en-US" sz="1000" b="1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Giberelin</a:t>
                      </a:r>
                      <a:r>
                        <a:rPr lang="en-US" sz="1000" b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1000" i="1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Growth and Production of Three Varieties of Soybean Against Soaking with Gibberellins)</a:t>
                      </a:r>
                      <a:endParaRPr lang="en-US" sz="1000" kern="1200" dirty="0">
                        <a:solidFill>
                          <a:srgbClr val="FFFF00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Ariani </a:t>
                      </a:r>
                      <a:r>
                        <a:rPr lang="en-US" sz="100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Syahfitri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Harahap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, Muhammad </a:t>
                      </a:r>
                      <a:r>
                        <a:rPr lang="en-US" sz="100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Wasito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, Maimunah Siregar, Lulu </a:t>
                      </a:r>
                      <a:r>
                        <a:rPr lang="en-US" sz="1000" kern="1200" dirty="0" err="1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Ariska</a:t>
                      </a:r>
                      <a:r>
                        <a:rPr lang="en-US" sz="1000" kern="1200" dirty="0">
                          <a:solidFill>
                            <a:srgbClr val="FFFF00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…………….………………...………………………………….…………………..…..</a:t>
                      </a:r>
                      <a:r>
                        <a:rPr lang="en-US" sz="1000" b="0" kern="1200" dirty="0">
                          <a:solidFill>
                            <a:srgbClr val="FFFF00"/>
                          </a:solidFill>
                          <a:effectLst/>
                          <a:latin typeface="Book Antiqua" pitchFamily="18" charset="0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  <a:p>
                      <a:pPr marL="0" marR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71</a:t>
                      </a:r>
                      <a:r>
                        <a:rPr lang="id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−</a:t>
                      </a:r>
                      <a:r>
                        <a:rPr lang="en-ID" sz="1000" b="0" dirty="0">
                          <a:solidFill>
                            <a:srgbClr val="FFFF00"/>
                          </a:solidFill>
                          <a:latin typeface="Book Antiqua" panose="02040602050305030304" pitchFamily="18" charset="0"/>
                        </a:rPr>
                        <a:t>82</a:t>
                      </a:r>
                      <a:endParaRPr lang="id-ID" sz="1000" b="0" dirty="0">
                        <a:solidFill>
                          <a:srgbClr val="FFFF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4715" y="8241030"/>
            <a:ext cx="6833286" cy="12730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d-ID" sz="1200" dirty="0">
              <a:solidFill>
                <a:srgbClr val="0066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62" y="8380196"/>
            <a:ext cx="1602489" cy="100801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715" y="8264976"/>
            <a:ext cx="4783839" cy="12497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dirty="0">
                <a:solidFill>
                  <a:srgbClr val="006600"/>
                </a:solidFill>
              </a:rPr>
              <a:t>Alamat Redaksi :</a:t>
            </a:r>
          </a:p>
          <a:p>
            <a:pPr algn="ctr"/>
            <a:r>
              <a:rPr lang="id-ID" sz="1200" b="1" dirty="0">
                <a:solidFill>
                  <a:srgbClr val="0066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Jurusan Budidaya Tanaman Pangan </a:t>
            </a:r>
          </a:p>
          <a:p>
            <a:pPr algn="ctr"/>
            <a:r>
              <a:rPr lang="id-ID" sz="1200" dirty="0">
                <a:solidFill>
                  <a:srgbClr val="006600"/>
                </a:solidFill>
              </a:rPr>
              <a:t>POLITEKNIK NEGERI LAMPUNG</a:t>
            </a:r>
          </a:p>
          <a:p>
            <a:pPr algn="ctr"/>
            <a:r>
              <a:rPr lang="id-ID" sz="1200" dirty="0">
                <a:solidFill>
                  <a:srgbClr val="006600"/>
                </a:solidFill>
              </a:rPr>
              <a:t>Jln. Soekarno Hatta Rajabasa Bandar Lampung Kode Post 35144</a:t>
            </a:r>
          </a:p>
          <a:p>
            <a:pPr algn="ctr"/>
            <a:r>
              <a:rPr lang="id-ID" sz="1200" dirty="0">
                <a:solidFill>
                  <a:srgbClr val="006600"/>
                </a:solidFill>
              </a:rPr>
              <a:t>Telp. (0721) 703995</a:t>
            </a:r>
          </a:p>
          <a:p>
            <a:pPr algn="ctr"/>
            <a:r>
              <a:rPr lang="id-ID" sz="1200" dirty="0">
                <a:solidFill>
                  <a:srgbClr val="006600"/>
                </a:solidFill>
              </a:rPr>
              <a:t>E-mail : j-plantasimbiosa@polinela.co.id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10419</TotalTime>
  <Words>955</Words>
  <Application>Microsoft Office PowerPoint</Application>
  <PresentationFormat>A4 Paper (210x297 mm)</PresentationFormat>
  <Paragraphs>127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Arial Narrow</vt:lpstr>
      <vt:lpstr>Book Antiqua</vt:lpstr>
      <vt:lpstr>Calibri</vt:lpstr>
      <vt:lpstr>Calibri Light</vt:lpstr>
      <vt:lpstr>Candara</vt:lpstr>
      <vt:lpstr>Office Theme</vt:lpstr>
      <vt:lpstr>planta simbiosa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planta</dc:title>
  <dc:creator>fajar rochman</dc:creator>
  <cp:lastModifiedBy>fajar rochman</cp:lastModifiedBy>
  <cp:revision>131</cp:revision>
  <cp:lastPrinted>2019-03-27T09:14:00Z</cp:lastPrinted>
  <dcterms:created xsi:type="dcterms:W3CDTF">2018-11-07T09:47:00Z</dcterms:created>
  <dcterms:modified xsi:type="dcterms:W3CDTF">2025-06-03T06:51:25Z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1033-10.2.0.5838</vt:lpwstr>
  </property>
</Properties>
</file>